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7" r:id="rId6"/>
    <p:sldId id="259" r:id="rId7"/>
    <p:sldId id="263" r:id="rId8"/>
    <p:sldId id="266" r:id="rId9"/>
    <p:sldId id="260" r:id="rId10"/>
    <p:sldId id="261" r:id="rId11"/>
    <p:sldId id="264" r:id="rId12"/>
    <p:sldId id="265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24" d="100"/>
          <a:sy n="24" d="100"/>
        </p:scale>
        <p:origin x="-3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831FA-944E-E646-AF37-5C72ABADB2B1}" type="datetimeFigureOut">
              <a:rPr lang="en-US" smtClean="0"/>
              <a:t>12/31/15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D197E-B38D-B347-A225-F4DB131102E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0142" y="331338"/>
            <a:ext cx="7772400" cy="1470025"/>
          </a:xfrm>
        </p:spPr>
        <p:txBody>
          <a:bodyPr/>
          <a:lstStyle/>
          <a:p>
            <a:pPr algn="l"/>
            <a:r>
              <a:rPr lang="en-US" dirty="0" smtClean="0"/>
              <a:t>Timber technology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Roofing-home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214895" cy="5257800"/>
          </a:xfrm>
        </p:spPr>
        <p:txBody>
          <a:bodyPr>
            <a:normAutofit/>
          </a:bodyPr>
          <a:lstStyle/>
          <a:p>
            <a:r>
              <a:rPr lang="en-US" sz="2400" dirty="0" err="1" smtClean="0"/>
              <a:t>Purlins</a:t>
            </a:r>
            <a:r>
              <a:rPr lang="en-US" sz="2400" dirty="0" smtClean="0"/>
              <a:t> rest on the principal rafters and secondary rafters rest on these </a:t>
            </a:r>
            <a:r>
              <a:rPr lang="en-US" sz="2400" dirty="0" err="1" smtClean="0"/>
              <a:t>purlins</a:t>
            </a:r>
            <a:r>
              <a:rPr lang="en-US" sz="2400" dirty="0" smtClean="0"/>
              <a:t> following the slope of the roof- extends beyond the wall to form the overhanging eaves.</a:t>
            </a:r>
          </a:p>
          <a:p>
            <a:endParaRPr lang="en-US" sz="2400" dirty="0" smtClean="0"/>
          </a:p>
          <a:p>
            <a:pPr>
              <a:buNone/>
            </a:pPr>
            <a:endParaRPr lang="en-US" sz="24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457" y="1417638"/>
            <a:ext cx="4744543" cy="38230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224290" y="5585690"/>
            <a:ext cx="4919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Fig: - Section of </a:t>
            </a:r>
            <a:r>
              <a:rPr lang="en-US" i="1" dirty="0" err="1" smtClean="0"/>
              <a:t>pati</a:t>
            </a:r>
            <a:r>
              <a:rPr lang="en-US" i="1" dirty="0" smtClean="0"/>
              <a:t> </a:t>
            </a:r>
            <a:r>
              <a:rPr lang="en-US" dirty="0" smtClean="0"/>
              <a:t>at </a:t>
            </a:r>
            <a:r>
              <a:rPr lang="en-US" dirty="0" err="1" smtClean="0"/>
              <a:t>Saugal</a:t>
            </a:r>
            <a:r>
              <a:rPr lang="en-US" dirty="0" smtClean="0"/>
              <a:t> with </a:t>
            </a:r>
            <a:r>
              <a:rPr lang="en-US" dirty="0" err="1" smtClean="0"/>
              <a:t>purlins</a:t>
            </a:r>
            <a:r>
              <a:rPr lang="en-US" dirty="0" smtClean="0"/>
              <a:t> and roof </a:t>
            </a:r>
          </a:p>
          <a:p>
            <a:r>
              <a:rPr lang="en-US" dirty="0" smtClean="0"/>
              <a:t>(courtesy : - </a:t>
            </a:r>
            <a:r>
              <a:rPr lang="en-US" dirty="0" err="1" smtClean="0"/>
              <a:t>Korn</a:t>
            </a:r>
            <a:r>
              <a:rPr lang="en-US" dirty="0" smtClean="0"/>
              <a:t>, W. 1976)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Roofing-home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759334" cy="483327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Two ways of overhanging structure -1) provides support to the secondary rafters via an eaves plate fixed parallel to  wall and supported by series of secondary struts.</a:t>
            </a:r>
          </a:p>
          <a:p>
            <a:endParaRPr lang="en-US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5022" y="1093845"/>
            <a:ext cx="5678978" cy="474619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465022" y="6115942"/>
            <a:ext cx="56789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Fig: - Overhanging eaves &amp; Struts </a:t>
            </a:r>
            <a:r>
              <a:rPr lang="en-US" i="1" dirty="0" smtClean="0"/>
              <a:t>(</a:t>
            </a:r>
            <a:r>
              <a:rPr lang="en-US" i="1" dirty="0" err="1" smtClean="0"/>
              <a:t>tunasi</a:t>
            </a:r>
            <a:r>
              <a:rPr lang="en-US" i="1" dirty="0" smtClean="0"/>
              <a:t>)</a:t>
            </a:r>
            <a:r>
              <a:rPr lang="en-US" dirty="0" smtClean="0"/>
              <a:t> Type 1 (courtesy: -</a:t>
            </a:r>
            <a:r>
              <a:rPr lang="en-US" dirty="0" err="1" smtClean="0"/>
              <a:t>Bonapace</a:t>
            </a:r>
            <a:r>
              <a:rPr lang="en-US" dirty="0" smtClean="0"/>
              <a:t>, C. &amp; </a:t>
            </a:r>
            <a:r>
              <a:rPr lang="en-US" dirty="0" err="1" smtClean="0"/>
              <a:t>Sestini</a:t>
            </a:r>
            <a:r>
              <a:rPr lang="en-US" dirty="0" smtClean="0"/>
              <a:t>, V. (2003)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Roofing-home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1326616"/>
          </a:xfrm>
        </p:spPr>
        <p:txBody>
          <a:bodyPr>
            <a:noAutofit/>
          </a:bodyPr>
          <a:lstStyle/>
          <a:p>
            <a:r>
              <a:rPr lang="en-US" sz="2400" dirty="0" smtClean="0"/>
              <a:t>2) some extra tie beams inserted to provide additional support to the eaves.</a:t>
            </a:r>
          </a:p>
          <a:p>
            <a:r>
              <a:rPr lang="en-US" sz="2400" dirty="0" smtClean="0"/>
              <a:t>Wooden elements held together by wooden wedges</a:t>
            </a:r>
          </a:p>
          <a:p>
            <a:endParaRPr lang="en-US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098" y="2827873"/>
            <a:ext cx="7192336" cy="40197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295416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Fig: - Overhanging eaves &amp; Struts Type </a:t>
            </a:r>
            <a:r>
              <a:rPr lang="en-US" dirty="0"/>
              <a:t>2</a:t>
            </a:r>
            <a:r>
              <a:rPr lang="en-US" dirty="0" smtClean="0"/>
              <a:t> (courtesy: -</a:t>
            </a:r>
            <a:r>
              <a:rPr lang="en-US" dirty="0" err="1" smtClean="0"/>
              <a:t>Bonapace</a:t>
            </a:r>
            <a:r>
              <a:rPr lang="en-US" dirty="0" smtClean="0"/>
              <a:t>, C. &amp; </a:t>
            </a:r>
            <a:r>
              <a:rPr lang="en-US" dirty="0" err="1" smtClean="0"/>
              <a:t>Sestini</a:t>
            </a:r>
            <a:r>
              <a:rPr lang="en-US" dirty="0" smtClean="0"/>
              <a:t>, V. (2003) </a:t>
            </a:r>
          </a:p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Reading Material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Korn</a:t>
            </a:r>
            <a:r>
              <a:rPr lang="en-US" dirty="0" smtClean="0"/>
              <a:t>, W. (1976). </a:t>
            </a:r>
            <a:r>
              <a:rPr lang="en-US" dirty="0" err="1" smtClean="0"/>
              <a:t>Th</a:t>
            </a:r>
            <a:r>
              <a:rPr lang="en-US" dirty="0" smtClean="0"/>
              <a:t> Traditional Architecture of Kathmandu valley, Kathmandu, </a:t>
            </a:r>
            <a:r>
              <a:rPr lang="en-US" dirty="0" err="1" smtClean="0"/>
              <a:t>Ratna</a:t>
            </a:r>
            <a:r>
              <a:rPr lang="en-US" dirty="0" smtClean="0"/>
              <a:t> </a:t>
            </a:r>
            <a:r>
              <a:rPr lang="en-US" dirty="0" err="1" smtClean="0"/>
              <a:t>Pustak</a:t>
            </a:r>
            <a:r>
              <a:rPr lang="en-US" dirty="0" smtClean="0"/>
              <a:t> </a:t>
            </a:r>
            <a:r>
              <a:rPr lang="en-US" dirty="0" err="1" smtClean="0"/>
              <a:t>Bhandar</a:t>
            </a:r>
            <a:endParaRPr lang="en-US" dirty="0" smtClean="0"/>
          </a:p>
          <a:p>
            <a:r>
              <a:rPr lang="en-US" dirty="0" err="1" smtClean="0"/>
              <a:t>Bonapace</a:t>
            </a:r>
            <a:r>
              <a:rPr lang="en-US" dirty="0" smtClean="0"/>
              <a:t>, C. &amp; </a:t>
            </a:r>
            <a:r>
              <a:rPr lang="en-US" dirty="0" err="1" smtClean="0"/>
              <a:t>Sestini</a:t>
            </a:r>
            <a:r>
              <a:rPr lang="en-US" dirty="0" smtClean="0"/>
              <a:t>, V. (2003) Traditional Materials and Construction Technologies used in the Kathmandu Valley, UNESCO, </a:t>
            </a:r>
            <a:r>
              <a:rPr lang="en-US" smtClean="0"/>
              <a:t>Lalitpur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Characteristics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of different components using special joints for each element , nearly always avoiding the use of fixing devices made from materials other than wood – </a:t>
            </a:r>
          </a:p>
          <a:p>
            <a:r>
              <a:rPr lang="en-US" dirty="0" smtClean="0"/>
              <a:t>Easy repair operations, deteriorated components need to be replaced.</a:t>
            </a:r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Roofing- temples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steep roof pitch and large overhanging eaves – climatic conditions – monsoon rains and extreme exposure to sun.</a:t>
            </a:r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Roofing- temples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635091" cy="4888497"/>
          </a:xfrm>
        </p:spPr>
        <p:txBody>
          <a:bodyPr>
            <a:noAutofit/>
          </a:bodyPr>
          <a:lstStyle/>
          <a:p>
            <a:r>
              <a:rPr lang="en-US" sz="2400" dirty="0" smtClean="0"/>
              <a:t>Temple roofs have symmetrical pitches springing from the central point of the cell consisting of central post </a:t>
            </a:r>
            <a:r>
              <a:rPr lang="en-US" sz="2400" i="1" dirty="0" smtClean="0"/>
              <a:t>(</a:t>
            </a:r>
            <a:r>
              <a:rPr lang="en-US" sz="2400" i="1" dirty="0" err="1" smtClean="0"/>
              <a:t>tha</a:t>
            </a:r>
            <a:r>
              <a:rPr lang="en-US" sz="2400" i="1" dirty="0" smtClean="0"/>
              <a:t>)</a:t>
            </a:r>
            <a:r>
              <a:rPr lang="en-US" sz="2400" dirty="0" smtClean="0"/>
              <a:t>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6136" y="1296468"/>
            <a:ext cx="6408744" cy="52650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68729" y="6211669"/>
            <a:ext cx="4624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 : - </a:t>
            </a:r>
            <a:r>
              <a:rPr lang="en-US" dirty="0" err="1" smtClean="0"/>
              <a:t>Biswonath</a:t>
            </a:r>
            <a:r>
              <a:rPr lang="en-US" dirty="0" smtClean="0"/>
              <a:t> Temple-</a:t>
            </a:r>
            <a:r>
              <a:rPr lang="en-US" dirty="0" err="1" smtClean="0"/>
              <a:t>Patan</a:t>
            </a:r>
            <a:r>
              <a:rPr lang="en-US" dirty="0" smtClean="0"/>
              <a:t> (courtesy: - </a:t>
            </a:r>
            <a:r>
              <a:rPr lang="en-US" dirty="0" err="1" smtClean="0"/>
              <a:t>Bonapace</a:t>
            </a:r>
            <a:r>
              <a:rPr lang="en-US" dirty="0" smtClean="0"/>
              <a:t>, C. &amp; </a:t>
            </a:r>
            <a:r>
              <a:rPr lang="en-US" dirty="0" err="1" smtClean="0"/>
              <a:t>Sestini</a:t>
            </a:r>
            <a:r>
              <a:rPr lang="en-US" dirty="0" smtClean="0"/>
              <a:t>, V. (2003) 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Roofing- temples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2635091" cy="4888497"/>
          </a:xfrm>
        </p:spPr>
        <p:txBody>
          <a:bodyPr>
            <a:noAutofit/>
          </a:bodyPr>
          <a:lstStyle/>
          <a:p>
            <a:r>
              <a:rPr lang="en-US" sz="2400" dirty="0" smtClean="0"/>
              <a:t>Temple roofs have symmetrical pitches springing from the central point of the cell consisting of central post </a:t>
            </a:r>
            <a:r>
              <a:rPr lang="en-US" sz="2400" i="1" dirty="0" smtClean="0"/>
              <a:t>(</a:t>
            </a:r>
            <a:r>
              <a:rPr lang="en-US" sz="2400" i="1" dirty="0" err="1" smtClean="0"/>
              <a:t>tha</a:t>
            </a:r>
            <a:r>
              <a:rPr lang="en-US" sz="2400" i="1" dirty="0" smtClean="0"/>
              <a:t>)</a:t>
            </a:r>
            <a:r>
              <a:rPr lang="en-US" sz="2400" dirty="0" smtClean="0"/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68729" y="6211669"/>
            <a:ext cx="46246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 : - </a:t>
            </a:r>
            <a:r>
              <a:rPr lang="en-US" dirty="0" err="1" smtClean="0"/>
              <a:t>Narayan</a:t>
            </a:r>
            <a:r>
              <a:rPr lang="en-US" dirty="0" smtClean="0"/>
              <a:t> Temple-</a:t>
            </a:r>
            <a:r>
              <a:rPr lang="en-US" dirty="0" err="1" smtClean="0"/>
              <a:t>Patan</a:t>
            </a:r>
            <a:r>
              <a:rPr lang="en-US" dirty="0" smtClean="0"/>
              <a:t> (courtesy: - </a:t>
            </a:r>
            <a:r>
              <a:rPr lang="en-US" dirty="0" err="1" smtClean="0"/>
              <a:t>Korn</a:t>
            </a:r>
            <a:r>
              <a:rPr lang="en-US" dirty="0" smtClean="0"/>
              <a:t>, W. (1976) 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2292" y="1277834"/>
            <a:ext cx="5605578" cy="49338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Roofing-temples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Ridge piece </a:t>
            </a:r>
            <a:r>
              <a:rPr lang="en-US" i="1" dirty="0" smtClean="0"/>
              <a:t>(</a:t>
            </a:r>
            <a:r>
              <a:rPr lang="en-US" i="1" dirty="0" err="1" smtClean="0"/>
              <a:t>dhuri</a:t>
            </a:r>
            <a:r>
              <a:rPr lang="en-US" i="1" dirty="0" smtClean="0"/>
              <a:t>)</a:t>
            </a:r>
            <a:r>
              <a:rPr lang="en-US" dirty="0" smtClean="0"/>
              <a:t> rests on a row of simple vertical posts </a:t>
            </a:r>
            <a:r>
              <a:rPr lang="en-US" i="1" dirty="0" smtClean="0"/>
              <a:t>(</a:t>
            </a:r>
            <a:r>
              <a:rPr lang="en-US" i="1" dirty="0" err="1" smtClean="0"/>
              <a:t>dhuri</a:t>
            </a:r>
            <a:r>
              <a:rPr lang="en-US" i="1" dirty="0" smtClean="0"/>
              <a:t> </a:t>
            </a:r>
            <a:r>
              <a:rPr lang="en-US" i="1" dirty="0" err="1" smtClean="0"/>
              <a:t>thas</a:t>
            </a:r>
            <a:r>
              <a:rPr lang="en-US" i="1" dirty="0" smtClean="0"/>
              <a:t>)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Wallplates</a:t>
            </a:r>
            <a:r>
              <a:rPr lang="en-US" dirty="0" smtClean="0"/>
              <a:t> </a:t>
            </a:r>
            <a:r>
              <a:rPr lang="en-US" i="1" dirty="0" smtClean="0"/>
              <a:t>(</a:t>
            </a:r>
            <a:r>
              <a:rPr lang="en-US" i="1" dirty="0" err="1" smtClean="0"/>
              <a:t>nas</a:t>
            </a:r>
            <a:r>
              <a:rPr lang="en-US" i="1" dirty="0" smtClean="0"/>
              <a:t>)</a:t>
            </a:r>
            <a:r>
              <a:rPr lang="en-US" dirty="0" smtClean="0"/>
              <a:t> rest on low sleeper walls that are an extension of lower wall structure, now enclosed in the roof space and </a:t>
            </a:r>
            <a:r>
              <a:rPr lang="en-US" dirty="0" smtClean="0"/>
              <a:t>the roof plate </a:t>
            </a:r>
            <a:r>
              <a:rPr lang="en-US" i="1" dirty="0" smtClean="0"/>
              <a:t>(</a:t>
            </a:r>
            <a:r>
              <a:rPr lang="en-US" i="1" dirty="0" err="1" smtClean="0"/>
              <a:t>nas</a:t>
            </a:r>
            <a:r>
              <a:rPr lang="en-US" i="1" dirty="0" smtClean="0"/>
              <a:t>)</a:t>
            </a:r>
            <a:endParaRPr lang="en-US" dirty="0" smtClean="0"/>
          </a:p>
          <a:p>
            <a:r>
              <a:rPr lang="en-US" dirty="0" smtClean="0"/>
              <a:t>Outer side – large overhang supported by an eaves beam which in turn is supported by carved wooden struts </a:t>
            </a:r>
            <a:r>
              <a:rPr lang="en-US" i="1" dirty="0" smtClean="0"/>
              <a:t>(</a:t>
            </a:r>
            <a:r>
              <a:rPr lang="en-US" i="1" dirty="0" err="1" smtClean="0"/>
              <a:t>tunasi</a:t>
            </a:r>
            <a:r>
              <a:rPr lang="en-US" i="1" dirty="0" smtClean="0"/>
              <a:t>)</a:t>
            </a:r>
            <a:r>
              <a:rPr lang="en-US" dirty="0" smtClean="0"/>
              <a:t>.</a:t>
            </a:r>
          </a:p>
          <a:p>
            <a:r>
              <a:rPr lang="en-US" dirty="0" smtClean="0"/>
              <a:t>On the inner side rafters are anchored to a tie beam fixed to the walls – elements joined using wooden wedges </a:t>
            </a:r>
            <a:r>
              <a:rPr lang="en-US" i="1" dirty="0" smtClean="0"/>
              <a:t>(</a:t>
            </a:r>
            <a:r>
              <a:rPr lang="en-US" i="1" dirty="0" err="1" smtClean="0"/>
              <a:t>chukus</a:t>
            </a:r>
            <a:r>
              <a:rPr lang="en-US" i="1" dirty="0" smtClean="0"/>
              <a:t>)</a:t>
            </a:r>
            <a:r>
              <a:rPr lang="en-US" dirty="0" smtClean="0"/>
              <a:t>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Roofing-home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rcRect t="6547"/>
          <a:stretch>
            <a:fillRect/>
          </a:stretch>
        </p:blipFill>
        <p:spPr>
          <a:xfrm>
            <a:off x="3447011" y="1208072"/>
            <a:ext cx="5664209" cy="53930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901" y="6088331"/>
            <a:ext cx="5080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Fig: - Axonometric View of  a </a:t>
            </a:r>
            <a:r>
              <a:rPr lang="en-US" dirty="0" err="1" smtClean="0"/>
              <a:t>Newar</a:t>
            </a:r>
            <a:r>
              <a:rPr lang="en-US" dirty="0" smtClean="0"/>
              <a:t> House </a:t>
            </a:r>
            <a:r>
              <a:rPr lang="en-US" dirty="0" smtClean="0"/>
              <a:t>(courtesy: - </a:t>
            </a:r>
            <a:r>
              <a:rPr lang="en-US" dirty="0" err="1" smtClean="0"/>
              <a:t>Bonapace</a:t>
            </a:r>
            <a:r>
              <a:rPr lang="en-US" dirty="0" smtClean="0"/>
              <a:t>, C. &amp; </a:t>
            </a:r>
            <a:r>
              <a:rPr lang="en-US" dirty="0" err="1" smtClean="0"/>
              <a:t>Sestini</a:t>
            </a:r>
            <a:r>
              <a:rPr lang="en-US" dirty="0" smtClean="0"/>
              <a:t>, V. (2003)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457200" y="1417638"/>
            <a:ext cx="2989811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/>
              <a:buChar char="•"/>
            </a:pPr>
            <a:r>
              <a:rPr lang="en-US" sz="2400" dirty="0" smtClean="0"/>
              <a:t>Two steep pitches 40 – 50 degrees- full use of space.</a:t>
            </a:r>
            <a:endParaRPr lang="en-US" sz="2400" dirty="0" smtClean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5134"/>
            <a:ext cx="8229600" cy="1143000"/>
          </a:xfrm>
        </p:spPr>
        <p:txBody>
          <a:bodyPr/>
          <a:lstStyle/>
          <a:p>
            <a:pPr algn="l"/>
            <a:r>
              <a:rPr lang="en-US" dirty="0" smtClean="0"/>
              <a:t>Roofing-home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05923"/>
            <a:ext cx="8392922" cy="682985"/>
          </a:xfrm>
        </p:spPr>
        <p:txBody>
          <a:bodyPr>
            <a:noAutofit/>
          </a:bodyPr>
          <a:lstStyle/>
          <a:p>
            <a:r>
              <a:rPr lang="en-US" sz="2400" dirty="0" smtClean="0"/>
              <a:t>Ridge beam rests on central pillar and on the lateral gable walls to form the structure.</a:t>
            </a:r>
          </a:p>
          <a:p>
            <a:endParaRPr lang="en-US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911" y="1720142"/>
            <a:ext cx="7318211" cy="450691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1568" y="6279431"/>
            <a:ext cx="89524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Fig: - Section of </a:t>
            </a:r>
            <a:r>
              <a:rPr lang="en-US" i="1" dirty="0" err="1" smtClean="0"/>
              <a:t>Pujari</a:t>
            </a:r>
            <a:r>
              <a:rPr lang="en-US" i="1" dirty="0" smtClean="0"/>
              <a:t> math –</a:t>
            </a:r>
            <a:r>
              <a:rPr lang="en-US" dirty="0" err="1" smtClean="0"/>
              <a:t>Bhaktapur</a:t>
            </a:r>
            <a:r>
              <a:rPr lang="en-US" dirty="0" smtClean="0"/>
              <a:t> with primary rafters resting on pillar</a:t>
            </a:r>
          </a:p>
          <a:p>
            <a:r>
              <a:rPr lang="en-US" dirty="0" smtClean="0"/>
              <a:t>(courtesy : - </a:t>
            </a:r>
            <a:r>
              <a:rPr lang="en-US" dirty="0" err="1" smtClean="0"/>
              <a:t>Korn</a:t>
            </a:r>
            <a:r>
              <a:rPr lang="en-US" dirty="0" smtClean="0"/>
              <a:t>, W. 1976)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Roofing-home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42257" cy="506797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Ridge beam rests on central pillar and on the lateral gable walls to form the structure.</a:t>
            </a:r>
          </a:p>
          <a:p>
            <a:r>
              <a:rPr lang="en-US" sz="2400" dirty="0" smtClean="0"/>
              <a:t>Two principal rafters tied up to the central pillar, leading against the lateral wall on a wooden plate which transforms the thrust to the walls.</a:t>
            </a:r>
          </a:p>
          <a:p>
            <a:endParaRPr lang="en-US" sz="2400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rcRect l="16674" t="6547" b="50736"/>
          <a:stretch>
            <a:fillRect/>
          </a:stretch>
        </p:blipFill>
        <p:spPr>
          <a:xfrm>
            <a:off x="4216027" y="2388290"/>
            <a:ext cx="4895167" cy="255681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597377" y="5765165"/>
            <a:ext cx="7546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Fig: - Axonometric View of  a </a:t>
            </a:r>
            <a:r>
              <a:rPr lang="en-US" dirty="0" err="1" smtClean="0"/>
              <a:t>Newar</a:t>
            </a:r>
            <a:r>
              <a:rPr lang="en-US" dirty="0" smtClean="0"/>
              <a:t> House with primary rafters and gable walls structure </a:t>
            </a:r>
            <a:r>
              <a:rPr lang="en-US" dirty="0" smtClean="0"/>
              <a:t>(courtesy: - </a:t>
            </a:r>
            <a:r>
              <a:rPr lang="en-US" dirty="0" err="1" smtClean="0"/>
              <a:t>Bonapace</a:t>
            </a:r>
            <a:r>
              <a:rPr lang="en-US" dirty="0" smtClean="0"/>
              <a:t>, C. &amp; </a:t>
            </a:r>
            <a:r>
              <a:rPr lang="en-US" dirty="0" err="1" smtClean="0"/>
              <a:t>Sestini</a:t>
            </a:r>
            <a:r>
              <a:rPr lang="en-US" dirty="0" smtClean="0"/>
              <a:t>, V. (2003) 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633</Words>
  <Application>Microsoft Macintosh PowerPoint</Application>
  <PresentationFormat>On-screen Show (4:3)</PresentationFormat>
  <Paragraphs>44</Paragraphs>
  <Slides>13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Timber technology</vt:lpstr>
      <vt:lpstr>Characteristics</vt:lpstr>
      <vt:lpstr>Roofing- temples</vt:lpstr>
      <vt:lpstr>Roofing- temples</vt:lpstr>
      <vt:lpstr>Roofing- temples</vt:lpstr>
      <vt:lpstr>Roofing-temples</vt:lpstr>
      <vt:lpstr>Roofing-home</vt:lpstr>
      <vt:lpstr>Roofing-home</vt:lpstr>
      <vt:lpstr>Roofing-home</vt:lpstr>
      <vt:lpstr>Roofing-home</vt:lpstr>
      <vt:lpstr>Roofing-home</vt:lpstr>
      <vt:lpstr>Roofing-home</vt:lpstr>
      <vt:lpstr>Reading Material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Timber technology</dc:title>
  <dc:creator>kathmandu  restaurant</dc:creator>
  <cp:lastModifiedBy>kathmandu  restaurant</cp:lastModifiedBy>
  <cp:revision>1</cp:revision>
  <dcterms:created xsi:type="dcterms:W3CDTF">2015-12-31T02:47:20Z</dcterms:created>
  <dcterms:modified xsi:type="dcterms:W3CDTF">2015-12-31T05:28:29Z</dcterms:modified>
</cp:coreProperties>
</file>

<file path=docProps/thumbnail.jpeg>
</file>